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81" r:id="rId3"/>
    <p:sldId id="257" r:id="rId4"/>
    <p:sldId id="258" r:id="rId5"/>
    <p:sldId id="259" r:id="rId6"/>
    <p:sldId id="261" r:id="rId7"/>
    <p:sldId id="264" r:id="rId8"/>
    <p:sldId id="262" r:id="rId9"/>
    <p:sldId id="265" r:id="rId10"/>
    <p:sldId id="260" r:id="rId11"/>
    <p:sldId id="266" r:id="rId12"/>
    <p:sldId id="267" r:id="rId13"/>
    <p:sldId id="263" r:id="rId14"/>
    <p:sldId id="268" r:id="rId15"/>
    <p:sldId id="269" r:id="rId16"/>
    <p:sldId id="282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9" r:id="rId26"/>
    <p:sldId id="280" r:id="rId27"/>
    <p:sldId id="283" r:id="rId28"/>
    <p:sldId id="289" r:id="rId29"/>
    <p:sldId id="287" r:id="rId30"/>
    <p:sldId id="288" r:id="rId31"/>
    <p:sldId id="284" r:id="rId32"/>
    <p:sldId id="285" r:id="rId33"/>
  </p:sldIdLst>
  <p:sldSz cx="12192000" cy="6858000"/>
  <p:notesSz cx="7099300" cy="93853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 O" initials="AO" lastIdx="3" clrIdx="0">
    <p:extLst>
      <p:ext uri="{19B8F6BF-5375-455C-9EA6-DF929625EA0E}">
        <p15:presenceInfo xmlns:p15="http://schemas.microsoft.com/office/powerpoint/2012/main" userId="1251984_tp_dropbox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83529" autoAdjust="0"/>
  </p:normalViewPr>
  <p:slideViewPr>
    <p:cSldViewPr snapToGrid="0">
      <p:cViewPr varScale="1">
        <p:scale>
          <a:sx n="85" d="100"/>
          <a:sy n="85" d="100"/>
        </p:scale>
        <p:origin x="254" y="48"/>
      </p:cViewPr>
      <p:guideLst/>
    </p:cSldViewPr>
  </p:slideViewPr>
  <p:outlineViewPr>
    <p:cViewPr>
      <p:scale>
        <a:sx n="33" d="100"/>
        <a:sy n="33" d="100"/>
      </p:scale>
      <p:origin x="0" y="-289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53" d="100"/>
          <a:sy n="153" d="100"/>
        </p:scale>
        <p:origin x="5870" y="11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76363" cy="470895"/>
          </a:xfrm>
          <a:prstGeom prst="rect">
            <a:avLst/>
          </a:prstGeom>
        </p:spPr>
        <p:txBody>
          <a:bodyPr vert="horz" lIns="94192" tIns="47096" rIns="94192" bIns="47096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6" y="0"/>
            <a:ext cx="3076363" cy="470895"/>
          </a:xfrm>
          <a:prstGeom prst="rect">
            <a:avLst/>
          </a:prstGeom>
        </p:spPr>
        <p:txBody>
          <a:bodyPr vert="horz" lIns="94192" tIns="47096" rIns="94192" bIns="47096" rtlCol="0"/>
          <a:lstStyle>
            <a:lvl1pPr algn="r">
              <a:defRPr sz="1200"/>
            </a:lvl1pPr>
          </a:lstStyle>
          <a:p>
            <a:fld id="{E29DD9C6-E500-4CCB-9775-206C4E208931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29275" cy="31670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192" tIns="47096" rIns="94192" bIns="47096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516679"/>
            <a:ext cx="5679440" cy="3695461"/>
          </a:xfrm>
          <a:prstGeom prst="rect">
            <a:avLst/>
          </a:prstGeom>
        </p:spPr>
        <p:txBody>
          <a:bodyPr vert="horz" lIns="94192" tIns="47096" rIns="94192" bIns="4709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914408"/>
            <a:ext cx="3076363" cy="470894"/>
          </a:xfrm>
          <a:prstGeom prst="rect">
            <a:avLst/>
          </a:prstGeom>
        </p:spPr>
        <p:txBody>
          <a:bodyPr vert="horz" lIns="94192" tIns="47096" rIns="94192" bIns="47096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6" y="8914408"/>
            <a:ext cx="3076363" cy="470894"/>
          </a:xfrm>
          <a:prstGeom prst="rect">
            <a:avLst/>
          </a:prstGeom>
        </p:spPr>
        <p:txBody>
          <a:bodyPr vert="horz" lIns="94192" tIns="47096" rIns="94192" bIns="47096" rtlCol="0" anchor="b"/>
          <a:lstStyle>
            <a:lvl1pPr algn="r">
              <a:defRPr sz="1200"/>
            </a:lvl1pPr>
          </a:lstStyle>
          <a:p>
            <a:fld id="{8137C346-73C2-4644-80B4-0CE9255CACF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5515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6250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6005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2264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1324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01553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9038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969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19657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92019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97829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4920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08065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76778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611" indent="-176611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14954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07904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88587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30347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33970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611" indent="-176611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6883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611" indent="-176611">
              <a:buFontTx/>
              <a:buChar char="-"/>
            </a:pPr>
            <a:endParaRPr lang="en-US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10563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28010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0693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86632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32076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611" indent="-176611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3392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137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611" indent="-176611">
              <a:buFontTx/>
              <a:buChar char="-"/>
            </a:pPr>
            <a:endParaRPr lang="en-CA" i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1946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611" indent="-176611">
              <a:buFontTx/>
              <a:buChar char="-"/>
            </a:pPr>
            <a:r>
              <a:rPr lang="en-CA" dirty="0"/>
              <a:t>Image courtesy of Roberto </a:t>
            </a:r>
            <a:r>
              <a:rPr lang="en-CA" dirty="0" err="1"/>
              <a:t>Rordriguez</a:t>
            </a:r>
            <a:r>
              <a:rPr lang="en-CA" dirty="0"/>
              <a:t> who made it while working at </a:t>
            </a:r>
            <a:r>
              <a:rPr lang="en-CA" dirty="0" err="1"/>
              <a:t>Spectreops</a:t>
            </a:r>
            <a:endParaRPr lang="en-CA" dirty="0"/>
          </a:p>
          <a:p>
            <a:pPr marL="176611" indent="-176611">
              <a:buFontTx/>
              <a:buChar char="-"/>
            </a:pPr>
            <a:endParaRPr lang="en-CA" dirty="0"/>
          </a:p>
          <a:p>
            <a:pPr marL="176611" indent="-176611">
              <a:buFontTx/>
              <a:buChar char="-"/>
            </a:pPr>
            <a:r>
              <a:rPr lang="en-CA" dirty="0"/>
              <a:t>I really love this image because It really helps us to think of Sysmon events as a cohesive “ecosystem” – many of the events are linked via common fields</a:t>
            </a:r>
          </a:p>
          <a:p>
            <a:pPr marL="176611" indent="-176611">
              <a:buFontTx/>
              <a:buChar char="-"/>
            </a:pPr>
            <a:endParaRPr lang="en-CA" dirty="0"/>
          </a:p>
          <a:p>
            <a:pPr marL="176611" indent="-176611">
              <a:buFontTx/>
              <a:buChar char="-"/>
            </a:pPr>
            <a:r>
              <a:rPr lang="en-CA" dirty="0"/>
              <a:t>Aim here is to show how to start taking advantage of these capabilities to gain visibility and increase your chances of finding the bad stuff in your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7074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9146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4489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3571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37C346-73C2-4644-80B4-0CE9255CACF7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9524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26FB6-479D-4908-B39F-51AC892AE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AB48F5-1E39-4C84-ABA6-007767E44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BF92F-0D37-433E-BF17-E616F280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CFAFA-C1F6-49FC-A18E-4883113CD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6502C-0548-4C66-9C72-D20490CF3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0215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48421-3A11-4C09-B041-F84F4269B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6D0A40-86A3-4AF7-A32A-225F74DA6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71671-E06F-452B-BA84-2B015AD89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6AD2E-C091-4798-B21B-9576A8947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F2D63-B1BB-4DFE-939C-036CA89A8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927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8A2AE0-F7B6-4E30-9A3F-206669426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2396AF-A190-439F-9A5C-BAEACC301B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40FDD-7835-4339-92B4-E23CE645D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A2F98-1A22-4585-A050-A8A44BC2B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E7760-3E34-4543-96ED-5D3350850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356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D0BFA-D044-4286-9B3E-C174A66CD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590C-B8E6-4249-B1F6-F00ABE398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23AA5-A3EA-474B-8CE9-FC9C82B56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DA22A-00F7-4EC6-9331-4DC6B8F2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D0F52-2FAE-4C1E-AE86-82E273DC3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116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C224C-121F-4994-98B2-8870AE871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0EB4D-6EA6-4E4F-8000-EE26918BE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09A50-9447-4DD2-B944-4063EDE4E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CC31B-4EC1-4E6F-A6C1-522DE32C7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E6F0E-8B42-4856-ADBF-7BEBCD1A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0524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6B690-6E4F-4F42-98B5-5CFFE8DD7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63D52-9223-4113-B8B8-9BD733C9F1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2AAC01-DE84-49D7-A243-BB61FB8D67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CC1BE-F4D8-458E-A4C9-C60D265A5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77547-1582-47F5-A5EF-89389FEA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3BB40-CB3B-4EB6-8E2C-8EADADFB9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9254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B1D8B-CC36-4016-B52D-CF6DEC1FE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2CABE-F91C-48D3-87DB-44980C160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89D3AD-143C-48E6-9971-7C00F2B1BE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476176-322C-4B2D-A366-A70765507A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6BE2E2-1C7E-4B75-B88D-ED80232F3B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A44697-EA76-400F-ACBE-D9D4115F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70D3CF-D790-4C2B-8F59-E1F8BC9B8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CC05D5-0E95-45FF-9C8B-55269334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1011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5E187-52C7-4CF6-A98F-825AB3DD4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356C4F-E18D-4D0B-A53A-586F0CFE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8FB89-9F9A-42C6-A250-049DA7BE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2E7779-8627-4BE8-995B-51D76447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7618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450C15-8983-4B96-8B65-978E9C12C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00B4C6-6CB9-4C48-AE26-473D0A60E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8BD5E6-10C1-421D-882D-B16EF147B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6431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81BF7-DAD7-469E-A328-D8E2A67D2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B7586-131C-4ACD-ABF2-3799DD6A5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EBB4A8-375A-4F30-8ACC-BE75E849B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747FC-36C2-4060-8D08-115123890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090978-1C17-42DE-B1E5-E797F1F0B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C5755-C98B-4C5B-AE7E-7C3A1709F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4191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63F52-B8E9-44F8-8512-C3DE3B9CA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6841F9-D896-44C2-BDBD-371606549A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D5EC9-486A-4787-A5F4-88DFB1FAB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C35CEF-B1B4-489A-AB28-B8692FBDD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4D2604-4C0F-4D6F-8C00-BBBDDF44E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C84EB0-8602-462F-93F2-A09BBB85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2979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E77CC9-929D-422B-8CD3-37F4136CC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1C9C9-9B95-4869-A26F-FC7F2B62BC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9BB6A-638B-49A0-B299-C88AA05F2F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11053-6B07-4A31-A388-001FE5F771F6}" type="datetimeFigureOut">
              <a:rPr lang="en-CA" smtClean="0"/>
              <a:t>2019-10-07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26B32-BD73-4DDB-9839-804D3E7F9C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3A191-45BB-4803-B732-63E7ABB72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37667-0287-4951-B6D5-0DCB1A7F6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7923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github.com/randomuserid/SpaceCake-Adama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aveyousecured.blogspot.com/2019/06/elastic-siem-set-up.html" TargetMode="External"/><Relationship Id="rId5" Type="http://schemas.openxmlformats.org/officeDocument/2006/relationships/hyperlink" Target="https://github.com/Cyb3rWard0g/HELK-" TargetMode="Externa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github.com/Neo23x0/sigma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ja3er.com/" TargetMode="External"/><Relationship Id="rId3" Type="http://schemas.openxmlformats.org/officeDocument/2006/relationships/image" Target="../media/image13.png"/><Relationship Id="rId7" Type="http://schemas.openxmlformats.org/officeDocument/2006/relationships/hyperlink" Target="https://github.com/salesforce/ja3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LeeBrotherston/tls-fingerprinting" TargetMode="External"/><Relationship Id="rId5" Type="http://schemas.openxmlformats.org/officeDocument/2006/relationships/hyperlink" Target="https://engineering.salesforce.com/tls-fingerprinting-with-ja3-and-ja3s-247362855967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ol/moloch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olo.ch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loodHoundAD/BloodHound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osts.specterops.io/bloodhound-2-0-bc5117c45a99" TargetMode="External"/><Relationship Id="rId5" Type="http://schemas.openxmlformats.org/officeDocument/2006/relationships/image" Target="../media/image16.png"/><Relationship Id="rId4" Type="http://schemas.openxmlformats.org/officeDocument/2006/relationships/hyperlink" Target="https://www.pentestpartners.com/security-blog/bloodhound-walkthrough-a-tool-for-many-tradecrafts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roll.com/en/services/cyber-risk/investigate-and-respond/kroll-artifact-parser-extractor-kap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fireeye/SilkETW" TargetMode="External"/><Relationship Id="rId4" Type="http://schemas.openxmlformats.org/officeDocument/2006/relationships/hyperlink" Target="https://www.fireeye.com/blog/threat-research/2019/03/silketw-because-free-telemetry-is-free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osts.specterops.io/real-time-sysmon-processing-via-ksql-and-helk-part-1-initial-integration-88c2b6eac839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EAF87-9352-4458-A3DF-3AA2640D6C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CA" sz="12400" dirty="0"/>
              <a:t>Beyond Logs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C9D73D-0653-4883-A780-6D9C2EC5CC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Why it’s an exciting time to be a defender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7D4F69-7AEE-425A-9247-EC8FFC7C0FBD}"/>
              </a:ext>
            </a:extLst>
          </p:cNvPr>
          <p:cNvSpPr txBox="1"/>
          <p:nvPr/>
        </p:nvSpPr>
        <p:spPr>
          <a:xfrm>
            <a:off x="10246272" y="106829"/>
            <a:ext cx="2053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@</a:t>
            </a:r>
            <a:r>
              <a:rPr lang="en-CA" dirty="0" err="1"/>
              <a:t>Antonlovesdnb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97D171-12D0-48F0-BE7A-76F6A72DB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8579" y="106560"/>
            <a:ext cx="377834" cy="37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83765-33DA-4EEE-BBA1-6D9B862C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CA" sz="6000" b="1" dirty="0"/>
              <a:t>In Action- Show Me Everything</a:t>
            </a:r>
          </a:p>
        </p:txBody>
      </p:sp>
    </p:spTree>
    <p:extLst>
      <p:ext uri="{BB962C8B-B14F-4D97-AF65-F5344CB8AC3E}">
        <p14:creationId xmlns:p14="http://schemas.microsoft.com/office/powerpoint/2010/main" val="2994845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5702D2-DE8B-469E-8424-87E500F4A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06" y="0"/>
            <a:ext cx="11351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550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A8F478-F0CE-4FEE-B369-893AC2837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661"/>
            <a:ext cx="12192000" cy="6670678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0978415-219D-4281-AE8D-C592F704E1D4}"/>
              </a:ext>
            </a:extLst>
          </p:cNvPr>
          <p:cNvSpPr/>
          <p:nvPr/>
        </p:nvSpPr>
        <p:spPr>
          <a:xfrm>
            <a:off x="151657" y="1471961"/>
            <a:ext cx="5490860" cy="2105350"/>
          </a:xfrm>
          <a:prstGeom prst="roundRect">
            <a:avLst/>
          </a:prstGeom>
          <a:noFill/>
          <a:ln>
            <a:gradFill>
              <a:gsLst>
                <a:gs pos="3700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061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5B221-CC63-41AF-BA07-0885E84A2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Not Just Splunk</a:t>
            </a:r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4326E542-DD5C-436D-8446-28238013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32" y="1620443"/>
            <a:ext cx="4945266" cy="5074050"/>
          </a:xfr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BBA84200-6F62-4A77-BD20-662A02F6D4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112" y="1488591"/>
            <a:ext cx="6339840" cy="19740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511238-69F9-4161-A00D-2A71686C0E78}"/>
              </a:ext>
            </a:extLst>
          </p:cNvPr>
          <p:cNvSpPr txBox="1"/>
          <p:nvPr/>
        </p:nvSpPr>
        <p:spPr>
          <a:xfrm>
            <a:off x="5544387" y="5219008"/>
            <a:ext cx="65836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hlinkClick r:id="rId5"/>
              </a:rPr>
              <a:t>https://github.com/Cyb3rWard0g/HELK-</a:t>
            </a:r>
            <a:r>
              <a:rPr lang="en-CA" dirty="0"/>
              <a:t> Try HELK</a:t>
            </a:r>
          </a:p>
          <a:p>
            <a:r>
              <a:rPr lang="en-CA" dirty="0">
                <a:hlinkClick r:id="rId6"/>
              </a:rPr>
              <a:t>https://haveyousecured.blogspot.com/2019/06/elastic-siem-set-up.html</a:t>
            </a:r>
            <a:r>
              <a:rPr lang="en-CA" dirty="0"/>
              <a:t> - Setup Elastic SIEM</a:t>
            </a:r>
          </a:p>
          <a:p>
            <a:r>
              <a:rPr lang="en-CA" dirty="0">
                <a:hlinkClick r:id="rId7"/>
              </a:rPr>
              <a:t>https://github.com/randomuserid/SpaceCake-Adama</a:t>
            </a:r>
            <a:r>
              <a:rPr lang="en-CA" dirty="0"/>
              <a:t> – Lots of ELK Searches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6E52A4E-B558-451E-BD3E-722FD3590892}"/>
              </a:ext>
            </a:extLst>
          </p:cNvPr>
          <p:cNvCxnSpPr/>
          <p:nvPr/>
        </p:nvCxnSpPr>
        <p:spPr>
          <a:xfrm>
            <a:off x="5267829" y="1217713"/>
            <a:ext cx="0" cy="5201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0397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4AF2D-D22E-4C09-914F-0C6CC05A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Sysmon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dirty="0">
                <a:highlight>
                  <a:srgbClr val="FFFF00"/>
                </a:highlight>
              </a:rPr>
              <a:t>SIGMA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Moloch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dirty="0" err="1"/>
              <a:t>BloodHound</a:t>
            </a:r>
            <a:endParaRPr lang="en-CA" sz="4000" dirty="0"/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KAPE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SilkETW</a:t>
            </a:r>
          </a:p>
        </p:txBody>
      </p:sp>
    </p:spTree>
    <p:extLst>
      <p:ext uri="{BB962C8B-B14F-4D97-AF65-F5344CB8AC3E}">
        <p14:creationId xmlns:p14="http://schemas.microsoft.com/office/powerpoint/2010/main" val="2920162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5C649C-74A1-410D-BE7E-2B33FDCA88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1"/>
          <a:stretch/>
        </p:blipFill>
        <p:spPr>
          <a:xfrm>
            <a:off x="115973" y="173959"/>
            <a:ext cx="5048024" cy="35371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95668E-AD9A-4AA8-A302-64B0AB7A46DE}"/>
              </a:ext>
            </a:extLst>
          </p:cNvPr>
          <p:cNvSpPr/>
          <p:nvPr/>
        </p:nvSpPr>
        <p:spPr>
          <a:xfrm>
            <a:off x="8610560" y="99690"/>
            <a:ext cx="3526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hlinkClick r:id="rId4"/>
              </a:rPr>
              <a:t>https://github.com/Neo23x0/sigma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064F0B-D4F1-4C6E-921B-2FF97A1EA1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1821" y="5693596"/>
            <a:ext cx="8931414" cy="71634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80182C-52EA-48E4-BCB9-8602A785A69B}"/>
              </a:ext>
            </a:extLst>
          </p:cNvPr>
          <p:cNvCxnSpPr>
            <a:cxnSpLocks/>
          </p:cNvCxnSpPr>
          <p:nvPr/>
        </p:nvCxnSpPr>
        <p:spPr>
          <a:xfrm>
            <a:off x="3492562" y="3389971"/>
            <a:ext cx="2979606" cy="1904628"/>
          </a:xfrm>
          <a:prstGeom prst="straightConnector1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002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6D8F9-0DD6-4621-8B0C-560B1E43C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/>
              <a:t>Benefits	</a:t>
            </a:r>
            <a:endParaRPr lang="en-CA" sz="6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2C37A-9C19-4258-A67B-9A65BE0D5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5"/>
              </a:buClr>
            </a:pPr>
            <a:r>
              <a:rPr lang="en-US" sz="4800" dirty="0"/>
              <a:t>Easier to write SIEM alerts</a:t>
            </a:r>
          </a:p>
          <a:p>
            <a:pPr>
              <a:buClr>
                <a:schemeClr val="accent5"/>
              </a:buClr>
            </a:pPr>
            <a:r>
              <a:rPr lang="en-US" sz="4800" dirty="0"/>
              <a:t>Space for comments</a:t>
            </a:r>
          </a:p>
          <a:p>
            <a:pPr>
              <a:buClr>
                <a:schemeClr val="accent5"/>
              </a:buClr>
            </a:pPr>
            <a:r>
              <a:rPr lang="en-US" sz="4800" dirty="0"/>
              <a:t>Portable, convert queries from Elastic        Splunk</a:t>
            </a:r>
          </a:p>
          <a:p>
            <a:pPr>
              <a:buClr>
                <a:schemeClr val="accent5"/>
              </a:buClr>
            </a:pPr>
            <a:r>
              <a:rPr lang="en-US" sz="4800" dirty="0"/>
              <a:t>Share queries</a:t>
            </a:r>
            <a:endParaRPr lang="en-CA" sz="4800" dirty="0"/>
          </a:p>
        </p:txBody>
      </p:sp>
    </p:spTree>
    <p:extLst>
      <p:ext uri="{BB962C8B-B14F-4D97-AF65-F5344CB8AC3E}">
        <p14:creationId xmlns:p14="http://schemas.microsoft.com/office/powerpoint/2010/main" val="1817193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4AF2D-D22E-4C09-914F-0C6CC05A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Sysmon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SIGMA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dirty="0">
                <a:highlight>
                  <a:srgbClr val="FFFF00"/>
                </a:highlight>
              </a:rPr>
              <a:t>Moloch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dirty="0" err="1"/>
              <a:t>BloodHound</a:t>
            </a:r>
            <a:endParaRPr lang="en-CA" sz="4000" dirty="0"/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KAPE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SilkETW</a:t>
            </a:r>
          </a:p>
        </p:txBody>
      </p:sp>
    </p:spTree>
    <p:extLst>
      <p:ext uri="{BB962C8B-B14F-4D97-AF65-F5344CB8AC3E}">
        <p14:creationId xmlns:p14="http://schemas.microsoft.com/office/powerpoint/2010/main" val="3349312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0126FE-F83B-4AA5-9CDE-732E118F6C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015" y="0"/>
            <a:ext cx="10849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0155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B6F5968-C429-4951-8118-23DE579AD5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4103"/>
            <a:ext cx="12192000" cy="390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596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F47C3-B55C-5740-8A7D-7735E6E96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946" y="2724885"/>
            <a:ext cx="3078108" cy="140822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CA" sz="7200" b="1" dirty="0"/>
              <a:t>WHY</a:t>
            </a:r>
            <a:endParaRPr 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453141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3EBD56E-11B4-4513-9C61-D21E16917E9D}"/>
              </a:ext>
            </a:extLst>
          </p:cNvPr>
          <p:cNvSpPr/>
          <p:nvPr/>
        </p:nvSpPr>
        <p:spPr>
          <a:xfrm>
            <a:off x="109476" y="122222"/>
            <a:ext cx="4955938" cy="392467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D6C1DAC5-6AE4-41FF-A450-33FF8A9606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635"/>
          <a:stretch/>
        </p:blipFill>
        <p:spPr>
          <a:xfrm>
            <a:off x="420986" y="301397"/>
            <a:ext cx="4343857" cy="319798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5FB2376C-5702-41CE-85CE-BF2DDB2821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71"/>
          <a:stretch/>
        </p:blipFill>
        <p:spPr>
          <a:xfrm>
            <a:off x="5230838" y="83683"/>
            <a:ext cx="6883373" cy="489857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9B5E6AF-A96C-47A2-8CF3-33700BB42651}"/>
              </a:ext>
            </a:extLst>
          </p:cNvPr>
          <p:cNvSpPr/>
          <p:nvPr/>
        </p:nvSpPr>
        <p:spPr>
          <a:xfrm>
            <a:off x="30877" y="5758956"/>
            <a:ext cx="48563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hlinkClick r:id="rId5"/>
              </a:rPr>
              <a:t>https://engineering.salesforce.com/tls-fingerprinting-with-ja3-and-ja3s-247362855967</a:t>
            </a:r>
            <a:endParaRPr lang="en-C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776428-4440-4DBA-8846-E4A433E55B9D}"/>
              </a:ext>
            </a:extLst>
          </p:cNvPr>
          <p:cNvSpPr/>
          <p:nvPr/>
        </p:nvSpPr>
        <p:spPr>
          <a:xfrm>
            <a:off x="30877" y="6430611"/>
            <a:ext cx="51682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>
                <a:hlinkClick r:id="rId6"/>
              </a:rPr>
              <a:t>https://github.com/LeeBrotherston/tls-fingerprinting</a:t>
            </a:r>
            <a:endParaRPr lang="en-CA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4FACD8-3325-4F94-A9A9-FDE14E4248D4}"/>
              </a:ext>
            </a:extLst>
          </p:cNvPr>
          <p:cNvSpPr/>
          <p:nvPr/>
        </p:nvSpPr>
        <p:spPr>
          <a:xfrm>
            <a:off x="492622" y="3593326"/>
            <a:ext cx="33586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hlinkClick r:id="rId7"/>
              </a:rPr>
              <a:t>https://github.com/salesforce/ja3</a:t>
            </a:r>
            <a:endParaRPr lang="en-CA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A03DBE-499F-4477-A561-9E4C969898B7}"/>
              </a:ext>
            </a:extLst>
          </p:cNvPr>
          <p:cNvSpPr/>
          <p:nvPr/>
        </p:nvSpPr>
        <p:spPr>
          <a:xfrm>
            <a:off x="9982280" y="5867958"/>
            <a:ext cx="18217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hlinkClick r:id="rId8"/>
              </a:rPr>
              <a:t>https://ja3er.com</a:t>
            </a:r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73E4E5-2515-4594-B395-2B5E79AA62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99151" y="5649897"/>
            <a:ext cx="4647795" cy="105589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87B55B2-E515-411B-BF0B-22FA9FB12F6C}"/>
              </a:ext>
            </a:extLst>
          </p:cNvPr>
          <p:cNvCxnSpPr>
            <a:cxnSpLocks/>
          </p:cNvCxnSpPr>
          <p:nvPr/>
        </p:nvCxnSpPr>
        <p:spPr>
          <a:xfrm>
            <a:off x="3280432" y="2133961"/>
            <a:ext cx="1867557" cy="2261426"/>
          </a:xfrm>
          <a:prstGeom prst="straightConnector1">
            <a:avLst/>
          </a:prstGeom>
          <a:ln w="19050">
            <a:gradFill>
              <a:gsLst>
                <a:gs pos="57000">
                  <a:schemeClr val="accent1">
                    <a:lumMod val="5000"/>
                    <a:lumOff val="95000"/>
                  </a:schemeClr>
                </a:gs>
                <a:gs pos="88000">
                  <a:schemeClr val="accent1">
                    <a:lumMod val="45000"/>
                    <a:lumOff val="55000"/>
                  </a:schemeClr>
                </a:gs>
                <a:gs pos="7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75F6946-D2FA-4E55-871F-35CD5978FD3A}"/>
              </a:ext>
            </a:extLst>
          </p:cNvPr>
          <p:cNvCxnSpPr>
            <a:cxnSpLocks/>
          </p:cNvCxnSpPr>
          <p:nvPr/>
        </p:nvCxnSpPr>
        <p:spPr>
          <a:xfrm>
            <a:off x="6468594" y="5048364"/>
            <a:ext cx="0" cy="601533"/>
          </a:xfrm>
          <a:prstGeom prst="straightConnector1">
            <a:avLst/>
          </a:prstGeom>
          <a:ln w="76200">
            <a:gradFill>
              <a:gsLst>
                <a:gs pos="4400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62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853649B-4192-4387-B3A3-A2EA8901EAEE}"/>
              </a:ext>
            </a:extLst>
          </p:cNvPr>
          <p:cNvSpPr/>
          <p:nvPr/>
        </p:nvSpPr>
        <p:spPr>
          <a:xfrm>
            <a:off x="5165002" y="5649897"/>
            <a:ext cx="6751743" cy="1135291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1371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C078C-595E-4E13-A130-0CF21CDA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7200" b="1" dirty="0"/>
              <a:t>Additional Features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2929D-B68B-4EA1-8399-F1C538F77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Clr>
                <a:schemeClr val="accent5"/>
              </a:buClr>
            </a:pPr>
            <a:r>
              <a:rPr lang="en-CA" sz="3200" dirty="0"/>
              <a:t>Data enrichment via WISE service</a:t>
            </a:r>
          </a:p>
          <a:p>
            <a:pPr lvl="1">
              <a:buClr>
                <a:schemeClr val="accent5"/>
              </a:buClr>
            </a:pPr>
            <a:r>
              <a:rPr lang="en-CA" sz="2800" dirty="0"/>
              <a:t>Host and username data from other systems</a:t>
            </a:r>
          </a:p>
          <a:p>
            <a:pPr lvl="1">
              <a:buClr>
                <a:schemeClr val="accent5"/>
              </a:buClr>
            </a:pPr>
            <a:r>
              <a:rPr lang="en-CA" sz="2800" dirty="0"/>
              <a:t>Vulnerability data from threat feeds</a:t>
            </a:r>
          </a:p>
          <a:p>
            <a:pPr lvl="1">
              <a:buClr>
                <a:schemeClr val="accent5"/>
              </a:buClr>
            </a:pPr>
            <a:r>
              <a:rPr lang="en-CA" sz="2800" dirty="0"/>
              <a:t>Translate JA3 to friendly names	</a:t>
            </a:r>
          </a:p>
          <a:p>
            <a:pPr>
              <a:buClr>
                <a:schemeClr val="accent5"/>
              </a:buClr>
            </a:pPr>
            <a:r>
              <a:rPr lang="en-CA" sz="3200" dirty="0"/>
              <a:t>YARA Support</a:t>
            </a:r>
          </a:p>
          <a:p>
            <a:pPr>
              <a:buClr>
                <a:schemeClr val="accent5"/>
              </a:buClr>
            </a:pPr>
            <a:r>
              <a:rPr lang="en-CA" sz="3200" dirty="0"/>
              <a:t>Modular + Scalable</a:t>
            </a:r>
          </a:p>
          <a:p>
            <a:pPr>
              <a:buClr>
                <a:schemeClr val="accent5"/>
              </a:buClr>
            </a:pPr>
            <a:r>
              <a:rPr lang="en-CA" sz="3200" dirty="0"/>
              <a:t>Great Slack Help </a:t>
            </a:r>
          </a:p>
          <a:p>
            <a:pPr>
              <a:buClr>
                <a:schemeClr val="accent5"/>
              </a:buClr>
            </a:pPr>
            <a:r>
              <a:rPr lang="en-CA" sz="3200" dirty="0"/>
              <a:t>API</a:t>
            </a:r>
          </a:p>
          <a:p>
            <a:pPr>
              <a:buClr>
                <a:schemeClr val="accent5"/>
              </a:buClr>
            </a:pPr>
            <a:r>
              <a:rPr lang="en-CA" sz="3200" dirty="0"/>
              <a:t>Click Actions – Check IPs in </a:t>
            </a:r>
            <a:r>
              <a:rPr lang="en-CA" sz="3200" dirty="0" err="1"/>
              <a:t>Virutstotal</a:t>
            </a:r>
            <a:r>
              <a:rPr lang="en-CA" sz="3200" dirty="0"/>
              <a:t> or </a:t>
            </a:r>
            <a:r>
              <a:rPr lang="en-CA" sz="3200" dirty="0" err="1"/>
              <a:t>GreyNoise</a:t>
            </a:r>
            <a:endParaRPr lang="en-CA" sz="3200" dirty="0"/>
          </a:p>
          <a:p>
            <a:pPr>
              <a:buClr>
                <a:schemeClr val="accent5"/>
              </a:buClr>
            </a:pPr>
            <a:r>
              <a:rPr lang="en-CA" sz="3200" dirty="0"/>
              <a:t>Hunts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2120C1-8003-4FC9-8131-D1E98B8668DF}"/>
              </a:ext>
            </a:extLst>
          </p:cNvPr>
          <p:cNvSpPr/>
          <p:nvPr/>
        </p:nvSpPr>
        <p:spPr>
          <a:xfrm>
            <a:off x="8822586" y="230188"/>
            <a:ext cx="3128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>
                <a:hlinkClick r:id="rId3"/>
              </a:rPr>
              <a:t>https://github.com/aol/moloch</a:t>
            </a:r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373654-1BF5-4CEF-A506-D22BD7E3635F}"/>
              </a:ext>
            </a:extLst>
          </p:cNvPr>
          <p:cNvSpPr/>
          <p:nvPr/>
        </p:nvSpPr>
        <p:spPr>
          <a:xfrm>
            <a:off x="8822586" y="681037"/>
            <a:ext cx="17554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hlinkClick r:id="rId4"/>
              </a:rPr>
              <a:t>https://molo.ch/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39504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4AF2D-D22E-4C09-914F-0C6CC05A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Sysmon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SIGMA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Moloch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dirty="0" err="1">
                <a:highlight>
                  <a:srgbClr val="FFFF00"/>
                </a:highlight>
              </a:rPr>
              <a:t>BloodHound</a:t>
            </a:r>
            <a:endParaRPr lang="en-CA" sz="4000" dirty="0">
              <a:highlight>
                <a:srgbClr val="FFFF00"/>
              </a:highlight>
            </a:endParaRP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KAPE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SilkETW</a:t>
            </a:r>
          </a:p>
        </p:txBody>
      </p:sp>
    </p:spTree>
    <p:extLst>
      <p:ext uri="{BB962C8B-B14F-4D97-AF65-F5344CB8AC3E}">
        <p14:creationId xmlns:p14="http://schemas.microsoft.com/office/powerpoint/2010/main" val="1294693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042EEBC-BB0C-4064-A694-3478F300F634}"/>
              </a:ext>
            </a:extLst>
          </p:cNvPr>
          <p:cNvSpPr/>
          <p:nvPr/>
        </p:nvSpPr>
        <p:spPr>
          <a:xfrm>
            <a:off x="28669" y="6081722"/>
            <a:ext cx="56244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hlinkClick r:id="rId3"/>
              </a:rPr>
              <a:t>https://github.com/BloodHoundAD/BloodHound</a:t>
            </a:r>
            <a:r>
              <a:rPr lang="en-CA" dirty="0"/>
              <a:t> </a:t>
            </a:r>
            <a:r>
              <a:rPr lang="en-CA" dirty="0">
                <a:sym typeface="Wingdings" panose="05000000000000000000" pitchFamily="2" charset="2"/>
              </a:rPr>
              <a:t> Get it</a:t>
            </a:r>
            <a:endParaRPr lang="en-C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A8867B-F368-41A7-BD15-365C56592EDF}"/>
              </a:ext>
            </a:extLst>
          </p:cNvPr>
          <p:cNvSpPr/>
          <p:nvPr/>
        </p:nvSpPr>
        <p:spPr>
          <a:xfrm>
            <a:off x="28669" y="6382457"/>
            <a:ext cx="111749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hlinkClick r:id="rId4"/>
              </a:rPr>
              <a:t>https://www.pentestpartners.com/security-blog/bloodhound-walkthrough-a-tool-for-many-tradecrafts/</a:t>
            </a:r>
            <a:r>
              <a:rPr lang="en-CA" dirty="0"/>
              <a:t> </a:t>
            </a:r>
            <a:r>
              <a:rPr lang="en-CA" dirty="0">
                <a:sym typeface="Wingdings" panose="05000000000000000000" pitchFamily="2" charset="2"/>
              </a:rPr>
              <a:t>Set it up</a:t>
            </a:r>
            <a:endParaRPr lang="en-CA" dirty="0"/>
          </a:p>
        </p:txBody>
      </p:sp>
      <p:pic>
        <p:nvPicPr>
          <p:cNvPr id="9" name="Picture 8" descr="A screenshot of a map&#10;&#10;Description automatically generated">
            <a:extLst>
              <a:ext uri="{FF2B5EF4-FFF2-40B4-BE49-F238E27FC236}">
                <a16:creationId xmlns:a16="http://schemas.microsoft.com/office/drawing/2014/main" id="{33C9CBD3-F9CF-4B2E-8F18-D8A515FC3D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23" y="856195"/>
            <a:ext cx="6634193" cy="41555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025641-AED8-4016-9DF9-7EEA41199269}"/>
              </a:ext>
            </a:extLst>
          </p:cNvPr>
          <p:cNvSpPr txBox="1"/>
          <p:nvPr/>
        </p:nvSpPr>
        <p:spPr>
          <a:xfrm>
            <a:off x="7039069" y="950614"/>
            <a:ext cx="41645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Image via </a:t>
            </a:r>
            <a:r>
              <a:rPr lang="en-CA" dirty="0">
                <a:hlinkClick r:id="rId6"/>
              </a:rPr>
              <a:t>https://posts.specterops.io/bloodhound-2-0-bc5117c45a99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99617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82663-B0DE-4149-A191-66A40364C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What do I do with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ED2FB-97DA-460D-BCCB-9A3F86F24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dirty="0"/>
              <a:t>Find paths to Domain Admins</a:t>
            </a:r>
          </a:p>
          <a:p>
            <a:r>
              <a:rPr lang="en-CA" sz="3200" dirty="0"/>
              <a:t>Over Privileged Users</a:t>
            </a:r>
          </a:p>
          <a:p>
            <a:r>
              <a:rPr lang="en-CA" sz="3200" dirty="0" err="1"/>
              <a:t>Kerberostable</a:t>
            </a:r>
            <a:r>
              <a:rPr lang="en-CA" sz="3200" dirty="0"/>
              <a:t> Users</a:t>
            </a:r>
          </a:p>
          <a:p>
            <a:r>
              <a:rPr lang="en-CA" sz="3200" dirty="0"/>
              <a:t>All Your Active Directories secrets </a:t>
            </a:r>
            <a:r>
              <a:rPr lang="en-CA" sz="3200" dirty="0">
                <a:sym typeface="Wingdings" panose="05000000000000000000" pitchFamily="2" charset="2"/>
              </a:rPr>
              <a:t></a:t>
            </a:r>
          </a:p>
          <a:p>
            <a:r>
              <a:rPr lang="en-CA" sz="3200" dirty="0">
                <a:sym typeface="Wingdings" panose="05000000000000000000" pitchFamily="2" charset="2"/>
              </a:rPr>
              <a:t>Feed the data back into your SIEM[?]</a:t>
            </a:r>
          </a:p>
          <a:p>
            <a:r>
              <a:rPr lang="en-CA" sz="3200" dirty="0">
                <a:sym typeface="Wingdings" panose="05000000000000000000" pitchFamily="2" charset="2"/>
              </a:rPr>
              <a:t>Whatever you do with BH, please donate:</a:t>
            </a:r>
          </a:p>
          <a:p>
            <a:pPr marL="0" indent="0">
              <a:buNone/>
            </a:pPr>
            <a:r>
              <a:rPr lang="en-CA" sz="3200" u="sng" dirty="0">
                <a:highlight>
                  <a:srgbClr val="FFFF00"/>
                </a:highlight>
              </a:rPr>
              <a:t>mda.org/donate</a:t>
            </a:r>
          </a:p>
        </p:txBody>
      </p:sp>
    </p:spTree>
    <p:extLst>
      <p:ext uri="{BB962C8B-B14F-4D97-AF65-F5344CB8AC3E}">
        <p14:creationId xmlns:p14="http://schemas.microsoft.com/office/powerpoint/2010/main" val="9359928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4AF2D-D22E-4C09-914F-0C6CC05A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Sysmon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SIGMA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Moloch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 err="1"/>
              <a:t>BloodHound</a:t>
            </a:r>
            <a:endParaRPr lang="en-CA" sz="4000" strike="sngStrike" dirty="0"/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dirty="0">
                <a:highlight>
                  <a:srgbClr val="FFFF00"/>
                </a:highlight>
              </a:rPr>
              <a:t>KAPE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SilkETW</a:t>
            </a:r>
          </a:p>
        </p:txBody>
      </p:sp>
    </p:spTree>
    <p:extLst>
      <p:ext uri="{BB962C8B-B14F-4D97-AF65-F5344CB8AC3E}">
        <p14:creationId xmlns:p14="http://schemas.microsoft.com/office/powerpoint/2010/main" val="8285998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C167A6-F76B-4A71-AF2A-4324E2B57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514" y="0"/>
            <a:ext cx="84409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5600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468B55-9E95-4BE6-A50E-CDFD4F278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2265"/>
            <a:ext cx="12192000" cy="441347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8BAED5B-CD13-4E41-9580-28B82CE0DAC9}"/>
              </a:ext>
            </a:extLst>
          </p:cNvPr>
          <p:cNvSpPr/>
          <p:nvPr/>
        </p:nvSpPr>
        <p:spPr>
          <a:xfrm>
            <a:off x="593002" y="6165907"/>
            <a:ext cx="113892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hlinkClick r:id="rId4"/>
              </a:rPr>
              <a:t>https://www.kroll.com/en/services/cyber-risk/investigate-and-respond/kroll-artifact-parser-extractor-kape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2395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4AF2D-D22E-4C09-914F-0C6CC05A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Sysmon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SIGMA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Moloch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 err="1"/>
              <a:t>BloodHound</a:t>
            </a:r>
            <a:endParaRPr lang="en-CA" sz="4000" strike="sngStrike" dirty="0"/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strike="sngStrike" dirty="0"/>
              <a:t>KAPE</a:t>
            </a:r>
          </a:p>
          <a:p>
            <a:pPr algn="ctr"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dirty="0">
                <a:highlight>
                  <a:srgbClr val="FFFF00"/>
                </a:highlight>
              </a:rPr>
              <a:t>SilkETW</a:t>
            </a:r>
          </a:p>
        </p:txBody>
      </p:sp>
    </p:spTree>
    <p:extLst>
      <p:ext uri="{BB962C8B-B14F-4D97-AF65-F5344CB8AC3E}">
        <p14:creationId xmlns:p14="http://schemas.microsoft.com/office/powerpoint/2010/main" val="1575195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D82A7E-BFA1-4C3A-AFCF-C6CDF4DEA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96" y="2289550"/>
            <a:ext cx="10905066" cy="26717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B07606-46CC-4F9E-93B5-A4B9A1031D17}"/>
              </a:ext>
            </a:extLst>
          </p:cNvPr>
          <p:cNvSpPr txBox="1"/>
          <p:nvPr/>
        </p:nvSpPr>
        <p:spPr>
          <a:xfrm>
            <a:off x="103093" y="6363293"/>
            <a:ext cx="11438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Blog Post </a:t>
            </a:r>
            <a:r>
              <a:rPr lang="en-US" dirty="0">
                <a:solidFill>
                  <a:schemeClr val="accent5"/>
                </a:solidFill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CA" dirty="0">
                <a:hlinkClick r:id="rId4"/>
              </a:rPr>
              <a:t>https://www.fireeye.com/blog/threat-research/2019/03/silketw-because-free-telemetry-is-free.html</a:t>
            </a:r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76D888-BE10-4363-BC9A-3AD044DEB7F7}"/>
              </a:ext>
            </a:extLst>
          </p:cNvPr>
          <p:cNvSpPr txBox="1"/>
          <p:nvPr/>
        </p:nvSpPr>
        <p:spPr>
          <a:xfrm>
            <a:off x="103093" y="5961529"/>
            <a:ext cx="703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Download </a:t>
            </a:r>
            <a:r>
              <a:rPr lang="en-US" dirty="0">
                <a:solidFill>
                  <a:schemeClr val="accent5"/>
                </a:solidFill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CA" dirty="0">
                <a:hlinkClick r:id="rId5"/>
              </a:rPr>
              <a:t>https://github.com/fireeye/SilkETW</a:t>
            </a:r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4B98BF-31EE-497B-A773-D1BD635D018D}"/>
              </a:ext>
            </a:extLst>
          </p:cNvPr>
          <p:cNvSpPr txBox="1"/>
          <p:nvPr/>
        </p:nvSpPr>
        <p:spPr>
          <a:xfrm>
            <a:off x="103093" y="186721"/>
            <a:ext cx="103486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5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Makes ETW accessible and ingestible</a:t>
            </a:r>
          </a:p>
          <a:p>
            <a:pPr marL="285750" indent="-285750">
              <a:buClr>
                <a:schemeClr val="accent5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Log to file or Event Log</a:t>
            </a:r>
          </a:p>
          <a:p>
            <a:pPr marL="285750" indent="-285750">
              <a:buClr>
                <a:schemeClr val="accent5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Can also run as a service</a:t>
            </a: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247984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F268D-97C3-4045-903B-8D1470DF6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8000" b="1" dirty="0"/>
              <a:t>Agenda</a:t>
            </a:r>
            <a:endParaRPr lang="en-CA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4AF2D-D22E-4C09-914F-0C6CC05A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87751" cy="4351338"/>
          </a:xfrm>
        </p:spPr>
        <p:txBody>
          <a:bodyPr>
            <a:normAutofit/>
          </a:bodyPr>
          <a:lstStyle/>
          <a:p>
            <a:pPr>
              <a:buClr>
                <a:schemeClr val="accent5"/>
              </a:buClr>
              <a:buSzPct val="110000"/>
            </a:pPr>
            <a:r>
              <a:rPr lang="en-CA" sz="4000" dirty="0"/>
              <a:t> Sysmon</a:t>
            </a:r>
          </a:p>
          <a:p>
            <a:pPr>
              <a:buClr>
                <a:schemeClr val="accent5"/>
              </a:buClr>
              <a:buSzPct val="110000"/>
            </a:pPr>
            <a:r>
              <a:rPr lang="en-CA" sz="4000" dirty="0"/>
              <a:t> SIGMA</a:t>
            </a:r>
          </a:p>
          <a:p>
            <a:pPr>
              <a:buClr>
                <a:schemeClr val="accent5"/>
              </a:buClr>
              <a:buSzPct val="110000"/>
            </a:pPr>
            <a:r>
              <a:rPr lang="en-CA" sz="4000" dirty="0"/>
              <a:t> Moloch</a:t>
            </a:r>
          </a:p>
          <a:p>
            <a:pPr>
              <a:buClr>
                <a:schemeClr val="accent5"/>
              </a:buClr>
              <a:buSzPct val="110000"/>
            </a:pPr>
            <a:r>
              <a:rPr lang="en-CA" sz="4000" dirty="0"/>
              <a:t> </a:t>
            </a:r>
            <a:r>
              <a:rPr lang="en-CA" sz="4000" dirty="0" err="1"/>
              <a:t>BloodHound</a:t>
            </a:r>
            <a:endParaRPr lang="en-CA" sz="4000" dirty="0"/>
          </a:p>
          <a:p>
            <a:pPr>
              <a:buClr>
                <a:schemeClr val="accent5"/>
              </a:buClr>
              <a:buSzPct val="110000"/>
            </a:pPr>
            <a:r>
              <a:rPr lang="en-CA" sz="4000" dirty="0"/>
              <a:t> KAPE</a:t>
            </a:r>
          </a:p>
          <a:p>
            <a:pPr>
              <a:buClr>
                <a:schemeClr val="accent5"/>
              </a:buClr>
              <a:buSzPct val="110000"/>
            </a:pPr>
            <a:r>
              <a:rPr lang="en-CA" sz="4000" dirty="0"/>
              <a:t> SilkETW</a:t>
            </a:r>
          </a:p>
        </p:txBody>
      </p:sp>
    </p:spTree>
    <p:extLst>
      <p:ext uri="{BB962C8B-B14F-4D97-AF65-F5344CB8AC3E}">
        <p14:creationId xmlns:p14="http://schemas.microsoft.com/office/powerpoint/2010/main" val="65546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3ED125-DEF5-4596-B753-4A968DB1F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3298"/>
            <a:ext cx="12192000" cy="449140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63904C-FCA9-450E-9F5A-85AF90EF8088}"/>
              </a:ext>
            </a:extLst>
          </p:cNvPr>
          <p:cNvSpPr/>
          <p:nvPr/>
        </p:nvSpPr>
        <p:spPr>
          <a:xfrm>
            <a:off x="8496677" y="3127971"/>
            <a:ext cx="3462951" cy="543209"/>
          </a:xfrm>
          <a:prstGeom prst="roundRect">
            <a:avLst/>
          </a:prstGeom>
          <a:noFill/>
          <a:ln>
            <a:gradFill>
              <a:gsLst>
                <a:gs pos="3700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02953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FE7A1-C657-4F92-9470-3E9CE0751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b="1" dirty="0"/>
              <a:t>Takeaways</a:t>
            </a:r>
            <a:endParaRPr lang="en-CA" sz="8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B0041-4D10-4EE2-8979-27191CE58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5"/>
              </a:buClr>
            </a:pPr>
            <a:r>
              <a:rPr lang="en-US" sz="4800" dirty="0"/>
              <a:t>Excitement in the defense space</a:t>
            </a:r>
          </a:p>
          <a:p>
            <a:pPr>
              <a:buClr>
                <a:schemeClr val="accent5"/>
              </a:buClr>
            </a:pPr>
            <a:r>
              <a:rPr lang="en-US" sz="4800" dirty="0"/>
              <a:t>Lists </a:t>
            </a:r>
            <a:r>
              <a:rPr lang="en-US" sz="4800" dirty="0">
                <a:solidFill>
                  <a:schemeClr val="accent1"/>
                </a:solidFill>
                <a:sym typeface="Wingdings" panose="05000000000000000000" pitchFamily="2" charset="2"/>
              </a:rPr>
              <a:t></a:t>
            </a:r>
            <a:r>
              <a:rPr lang="en-US" sz="4800" dirty="0">
                <a:sym typeface="Wingdings" panose="05000000000000000000" pitchFamily="2" charset="2"/>
              </a:rPr>
              <a:t> Graphs</a:t>
            </a:r>
            <a:endParaRPr lang="en-US" sz="4800" dirty="0"/>
          </a:p>
          <a:p>
            <a:pPr>
              <a:buClr>
                <a:schemeClr val="accent5"/>
              </a:buClr>
            </a:pPr>
            <a:r>
              <a:rPr lang="en-US" sz="4800" dirty="0"/>
              <a:t>Use your data</a:t>
            </a:r>
          </a:p>
          <a:p>
            <a:pPr>
              <a:buClr>
                <a:schemeClr val="accent5"/>
              </a:buClr>
            </a:pPr>
            <a:r>
              <a:rPr lang="en-US" sz="4800" dirty="0"/>
              <a:t>This is hard</a:t>
            </a:r>
          </a:p>
          <a:p>
            <a:pPr>
              <a:buClr>
                <a:schemeClr val="accent5"/>
              </a:buClr>
            </a:pPr>
            <a:r>
              <a:rPr lang="en-US" sz="4800" dirty="0"/>
              <a:t>Visibility rules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245444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7E986-42E8-470E-9A56-62BC11BBE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406" y="1428722"/>
            <a:ext cx="10515600" cy="107456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b="1" dirty="0"/>
              <a:t>Thanks BSides!</a:t>
            </a:r>
            <a:br>
              <a:rPr lang="en-US" sz="6000" b="1" dirty="0"/>
            </a:br>
            <a:br>
              <a:rPr lang="en-US" sz="6000" b="1" dirty="0"/>
            </a:br>
            <a:br>
              <a:rPr lang="en-US" sz="6000" b="1" dirty="0"/>
            </a:br>
            <a:r>
              <a:rPr lang="en-US" sz="6000" b="1" dirty="0"/>
              <a:t>…Any Questions?</a:t>
            </a:r>
            <a:endParaRPr lang="en-CA" sz="6000" b="1" dirty="0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57AFBEB1-0FD5-4948-BB4A-1A2BB1F493A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0134"/>
            <a:ext cx="12192000" cy="525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481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1EE6-2586-4374-AB72-9F5D5FB52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9358" y="2766218"/>
            <a:ext cx="3693284" cy="1325563"/>
          </a:xfrm>
        </p:spPr>
        <p:txBody>
          <a:bodyPr>
            <a:normAutofit/>
          </a:bodyPr>
          <a:lstStyle/>
          <a:p>
            <a:r>
              <a:rPr lang="en-CA" sz="8800" b="1" dirty="0"/>
              <a:t>Sysmon</a:t>
            </a:r>
          </a:p>
        </p:txBody>
      </p:sp>
    </p:spTree>
    <p:extLst>
      <p:ext uri="{BB962C8B-B14F-4D97-AF65-F5344CB8AC3E}">
        <p14:creationId xmlns:p14="http://schemas.microsoft.com/office/powerpoint/2010/main" val="279262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5AC0E3B1-1074-4842-9AFD-C4A25ED0E9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897" y="1123527"/>
            <a:ext cx="5792201" cy="4604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9C24C1-B93D-4937-996E-10C4AF653B6D}"/>
              </a:ext>
            </a:extLst>
          </p:cNvPr>
          <p:cNvSpPr/>
          <p:nvPr/>
        </p:nvSpPr>
        <p:spPr>
          <a:xfrm>
            <a:off x="735980" y="718658"/>
            <a:ext cx="109790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hlinkClick r:id="rId4"/>
              </a:rPr>
              <a:t>https://posts.specterops.io/real-time-sysmon-processing-via-ksql-and-helk-part-1-initial-integration-88c2b6eac839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72509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36C0B-7473-4926-8E09-CECF43687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CA" sz="6000" b="1" dirty="0"/>
              <a:t>In Action - </a:t>
            </a:r>
            <a:r>
              <a:rPr lang="en-CA" sz="6000" b="1" dirty="0" err="1"/>
              <a:t>ImageLoads</a:t>
            </a:r>
            <a:endParaRPr lang="en-CA" sz="6000" b="1" dirty="0"/>
          </a:p>
        </p:txBody>
      </p:sp>
    </p:spTree>
    <p:extLst>
      <p:ext uri="{BB962C8B-B14F-4D97-AF65-F5344CB8AC3E}">
        <p14:creationId xmlns:p14="http://schemas.microsoft.com/office/powerpoint/2010/main" val="346745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0A51F5-3B8E-4B14-90BD-84E7EF1F2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103" y="0"/>
            <a:ext cx="89617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987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9BACE-E823-44BD-9067-B613701B7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0"/>
            <a:ext cx="10515600" cy="1325563"/>
          </a:xfrm>
        </p:spPr>
        <p:txBody>
          <a:bodyPr>
            <a:normAutofit/>
          </a:bodyPr>
          <a:lstStyle/>
          <a:p>
            <a:r>
              <a:rPr lang="en-CA" sz="5400" b="1" dirty="0"/>
              <a:t>In Action – Process + Network = ❤</a:t>
            </a:r>
          </a:p>
        </p:txBody>
      </p:sp>
    </p:spTree>
    <p:extLst>
      <p:ext uri="{BB962C8B-B14F-4D97-AF65-F5344CB8AC3E}">
        <p14:creationId xmlns:p14="http://schemas.microsoft.com/office/powerpoint/2010/main" val="3487501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96EA70-FAE9-4681-B35F-50CA48F94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9306"/>
            <a:ext cx="12192000" cy="253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28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4598</TotalTime>
  <Words>529</Words>
  <Application>Microsoft Office PowerPoint</Application>
  <PresentationFormat>Widescreen</PresentationFormat>
  <Paragraphs>134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Office Theme</vt:lpstr>
      <vt:lpstr>Beyond Logs</vt:lpstr>
      <vt:lpstr>PowerPoint Presentation</vt:lpstr>
      <vt:lpstr>Agenda</vt:lpstr>
      <vt:lpstr>Sysmon</vt:lpstr>
      <vt:lpstr>PowerPoint Presentation</vt:lpstr>
      <vt:lpstr>In Action - ImageLoads</vt:lpstr>
      <vt:lpstr>PowerPoint Presentation</vt:lpstr>
      <vt:lpstr>In Action – Process + Network = ❤</vt:lpstr>
      <vt:lpstr>PowerPoint Presentation</vt:lpstr>
      <vt:lpstr>In Action- Show Me Everything</vt:lpstr>
      <vt:lpstr>PowerPoint Presentation</vt:lpstr>
      <vt:lpstr>PowerPoint Presentation</vt:lpstr>
      <vt:lpstr>Not Just Splunk</vt:lpstr>
      <vt:lpstr>PowerPoint Presentation</vt:lpstr>
      <vt:lpstr>PowerPoint Presentation</vt:lpstr>
      <vt:lpstr>Benefits </vt:lpstr>
      <vt:lpstr>PowerPoint Presentation</vt:lpstr>
      <vt:lpstr>PowerPoint Presentation</vt:lpstr>
      <vt:lpstr>PowerPoint Presentation</vt:lpstr>
      <vt:lpstr>PowerPoint Presentation</vt:lpstr>
      <vt:lpstr>Additional Features </vt:lpstr>
      <vt:lpstr>PowerPoint Presentation</vt:lpstr>
      <vt:lpstr>PowerPoint Presentation</vt:lpstr>
      <vt:lpstr>What do I do with it?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Takeaways</vt:lpstr>
      <vt:lpstr>Thanks BSides!   …Any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 Logs</dc:title>
  <dc:creator>Anton Zhukov</dc:creator>
  <cp:lastModifiedBy>Anton Zhukov</cp:lastModifiedBy>
  <cp:revision>24</cp:revision>
  <dcterms:created xsi:type="dcterms:W3CDTF">2019-09-14T22:56:40Z</dcterms:created>
  <dcterms:modified xsi:type="dcterms:W3CDTF">2019-10-07T16:46:23Z</dcterms:modified>
</cp:coreProperties>
</file>